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82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8" r:id="rId12"/>
    <p:sldId id="296" r:id="rId13"/>
    <p:sldId id="257" r:id="rId14"/>
    <p:sldId id="259" r:id="rId15"/>
    <p:sldId id="261" r:id="rId16"/>
    <p:sldId id="263" r:id="rId17"/>
    <p:sldId id="262" r:id="rId18"/>
    <p:sldId id="265" r:id="rId19"/>
    <p:sldId id="264" r:id="rId20"/>
    <p:sldId id="266" r:id="rId21"/>
    <p:sldId id="267" r:id="rId22"/>
    <p:sldId id="300" r:id="rId23"/>
    <p:sldId id="301" r:id="rId24"/>
    <p:sldId id="286" r:id="rId25"/>
    <p:sldId id="287" r:id="rId26"/>
    <p:sldId id="277" r:id="rId27"/>
    <p:sldId id="278" r:id="rId28"/>
    <p:sldId id="279" r:id="rId29"/>
    <p:sldId id="280" r:id="rId30"/>
    <p:sldId id="29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306" autoAdjust="0"/>
  </p:normalViewPr>
  <p:slideViewPr>
    <p:cSldViewPr>
      <p:cViewPr>
        <p:scale>
          <a:sx n="76" d="100"/>
          <a:sy n="76" d="100"/>
        </p:scale>
        <p:origin x="-120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3200"/>
            <a:ext cx="7772400" cy="1362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ookman Old Style" pitchFamily="18" charset="0"/>
              </a:rPr>
              <a:t>SOCIAL SCIENCE – Class – X </a:t>
            </a:r>
            <a:r>
              <a:rPr lang="en-US" sz="3200" dirty="0" err="1" smtClean="0">
                <a:latin typeface="Bookman Old Style" pitchFamily="18" charset="0"/>
              </a:rPr>
              <a:t>Nas</a:t>
            </a:r>
            <a:r>
              <a:rPr lang="en-US" sz="3200" dirty="0" smtClean="0">
                <a:latin typeface="Bookman Old Style" pitchFamily="18" charset="0"/>
              </a:rPr>
              <a:t> </a:t>
            </a:r>
            <a:endParaRPr lang="en-US" sz="3200" dirty="0">
              <a:latin typeface="Bookman Old Style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685800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Bookman Old Style" pitchFamily="18" charset="0"/>
              </a:rPr>
              <a:t>CONTENT MAPPING</a:t>
            </a:r>
            <a:endParaRPr lang="en-US" sz="44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8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601869"/>
              </p:ext>
            </p:extLst>
          </p:nvPr>
        </p:nvGraphicFramePr>
        <p:xfrm>
          <a:off x="228600" y="914400"/>
          <a:ext cx="8153400" cy="5248656"/>
        </p:xfrm>
        <a:graphic>
          <a:graphicData uri="http://schemas.openxmlformats.org/drawingml/2006/table">
            <a:tbl>
              <a:tblPr/>
              <a:tblGrid>
                <a:gridCol w="2286000"/>
                <a:gridCol w="1981200"/>
                <a:gridCol w="609600"/>
                <a:gridCol w="914400"/>
                <a:gridCol w="1676400"/>
                <a:gridCol w="685800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9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Explains the cause and effect between different historical events and developments such as the impact of print culture on the growth of nationalism in India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– Impact of Print Culture on the growth of Nationalism in India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Unit : 10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Social transformation in </a:t>
                      </a:r>
                      <a:r>
                        <a:rPr lang="en-IN" sz="1600" dirty="0" err="1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TamilNadu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78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Assesses the impact of conservation of natural resources on the life of people in any area in view of sustainable development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C1 - </a:t>
                      </a:r>
                      <a:r>
                        <a:rPr lang="en-IN" sz="1600">
                          <a:latin typeface="Calibri"/>
                          <a:ea typeface="Calibri"/>
                          <a:cs typeface="Latha"/>
                        </a:rPr>
                        <a:t>impact of conservation of natural resources on the life of people in any area in view of sustainable development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6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Man and Environment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237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1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211118"/>
              </p:ext>
            </p:extLst>
          </p:nvPr>
        </p:nvGraphicFramePr>
        <p:xfrm>
          <a:off x="228600" y="1066800"/>
          <a:ext cx="7848599" cy="5327904"/>
        </p:xfrm>
        <a:graphic>
          <a:graphicData uri="http://schemas.openxmlformats.org/drawingml/2006/table">
            <a:tbl>
              <a:tblPr/>
              <a:tblGrid>
                <a:gridCol w="1882589"/>
                <a:gridCol w="1969744"/>
                <a:gridCol w="518583"/>
                <a:gridCol w="814917"/>
                <a:gridCol w="1852083"/>
                <a:gridCol w="810683"/>
              </a:tblGrid>
              <a:tr h="61318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</a:t>
                      </a:r>
                      <a:endParaRPr lang="en-IN" sz="1600" b="1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 smtClean="0">
                          <a:latin typeface="Bookman Old Style"/>
                          <a:ea typeface="Calibri"/>
                          <a:cs typeface="Latha"/>
                        </a:rPr>
                        <a:t>No</a:t>
                      </a: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Analyses indigenous / modern methods of conservation of water / forests / wildlife / soil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– Modern methods of Conservation of  Water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C2- Modern methods of Conservation of Forest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C3 - Modern methods of Conservation of Wildlife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C4 - Modern methods of Conservation of Soil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Unit : 6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Man and Environment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237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8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132033"/>
              </p:ext>
            </p:extLst>
          </p:nvPr>
        </p:nvGraphicFramePr>
        <p:xfrm>
          <a:off x="152400" y="1143000"/>
          <a:ext cx="8229600" cy="498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9563"/>
                <a:gridCol w="3020037"/>
              </a:tblGrid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Covered in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Syllabus – 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 Covered in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NAS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4375078">
                <a:tc>
                  <a:txBody>
                    <a:bodyPr/>
                    <a:lstStyle/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n-US" b="0" dirty="0" smtClean="0">
                          <a:latin typeface="Bookman Old Style" pitchFamily="18" charset="0"/>
                        </a:rPr>
                        <a:t> Out Break of World War – I and its aftermath 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n-US" b="0" dirty="0" smtClean="0">
                          <a:latin typeface="Bookman Old Style" pitchFamily="18" charset="0"/>
                        </a:rPr>
                        <a:t>World Between The Two Wars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n-US" b="0" dirty="0" smtClean="0">
                          <a:latin typeface="Bookman Old Style" pitchFamily="18" charset="0"/>
                        </a:rPr>
                        <a:t>World War – II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n-US" b="0" dirty="0" smtClean="0">
                          <a:latin typeface="Bookman Old Style" pitchFamily="18" charset="0"/>
                        </a:rPr>
                        <a:t>World after</a:t>
                      </a:r>
                      <a:r>
                        <a:rPr lang="en-US" b="0" baseline="0" dirty="0" smtClean="0">
                          <a:latin typeface="Bookman Old Style" pitchFamily="18" charset="0"/>
                        </a:rPr>
                        <a:t> the World War – II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5. Social And Religious Reform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Movements In The 19</a:t>
                      </a:r>
                      <a:r>
                        <a:rPr lang="en-US" sz="1800" b="0" i="0" u="none" strike="noStrike" kern="1200" baseline="300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Century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6. Early Revolts Against British Rule  In   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Madras Presidency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7. Anti-Colonial Movements And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The Birth Of Nationalism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8. Nationalism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Gandhian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Phase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9. Freedom Struggle In Madras Presidency</a:t>
                      </a:r>
                    </a:p>
                    <a:p>
                      <a:pPr algn="just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10.Social Transformation In Tamil Nadu</a:t>
                      </a:r>
                      <a:endParaRPr lang="en-US" b="0" baseline="0" dirty="0" smtClean="0">
                        <a:latin typeface="Bookman Old Style" pitchFamily="18" charset="0"/>
                      </a:endParaRP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endParaRPr lang="en-US" b="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4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French Revolution;</a:t>
                      </a:r>
                      <a:endParaRPr lang="en-US" sz="18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4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Nationalist Movement </a:t>
                      </a:r>
                      <a:r>
                        <a:rPr lang="en-IN" sz="2400" b="0" dirty="0" smtClean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in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400" b="0" dirty="0" smtClean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 </a:t>
                      </a:r>
                      <a:r>
                        <a:rPr lang="en-IN" sz="24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Indo-China; Nationalism in India;</a:t>
                      </a:r>
                      <a:endParaRPr lang="en-US" sz="18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4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Civil Disobedience Movement</a:t>
                      </a:r>
                      <a:endParaRPr lang="en-US" sz="18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b="0" dirty="0">
                          <a:effectLst/>
                          <a:latin typeface="Bookman Old Style" pitchFamily="18" charset="0"/>
                          <a:ea typeface="Calibri"/>
                          <a:cs typeface="Latha"/>
                        </a:rPr>
                        <a:t> </a:t>
                      </a:r>
                      <a:endParaRPr lang="en-US" sz="11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Bookman Old Style" pitchFamily="18" charset="0"/>
              </a:rPr>
              <a:t>History</a:t>
            </a:r>
            <a:endParaRPr lang="en-US" sz="4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6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559772"/>
              </p:ext>
            </p:extLst>
          </p:nvPr>
        </p:nvGraphicFramePr>
        <p:xfrm>
          <a:off x="152400" y="838200"/>
          <a:ext cx="8229601" cy="5624608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2330826"/>
                <a:gridCol w="564775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Recalls names, places, years, some important socio, political and economic events that changed India and the world </a:t>
                      </a:r>
                      <a:r>
                        <a:rPr lang="en-IN" sz="16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(such as American Revolution, French Revolution, Russian Revolution and Freedom Struggle in India.)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C1 - some important socio, political and economic events that changed India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C2 – American Revolution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C3 – French Revolution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C4 – Russian Revolution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C5 – Freedom Struggle in India</a:t>
                      </a: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IX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IX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endParaRPr lang="en-US" sz="1600" dirty="0"/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: 9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II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: 1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II 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:6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: 7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Unit: 8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: 9</a:t>
                      </a: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 smtClean="0">
                          <a:solidFill>
                            <a:srgbClr val="C0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Age of Revolutions</a:t>
                      </a:r>
                      <a:endParaRPr lang="en-US" sz="1600" b="1" dirty="0" smtClean="0">
                        <a:solidFill>
                          <a:srgbClr val="C00000"/>
                        </a:solidFill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 smtClean="0">
                          <a:solidFill>
                            <a:srgbClr val="C0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Outbreak of the World War I and its Aftermath </a:t>
                      </a:r>
                      <a:endParaRPr lang="en-US" sz="1600" b="1" dirty="0" smtClean="0">
                        <a:solidFill>
                          <a:srgbClr val="C00000"/>
                        </a:solidFill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 smtClean="0">
                          <a:solidFill>
                            <a:srgbClr val="7030A0"/>
                          </a:solidFill>
                          <a:latin typeface="Bookman Old Style"/>
                          <a:ea typeface="Calibri"/>
                          <a:cs typeface="Latha"/>
                        </a:rPr>
                        <a:t>Early Revolts against British rule in </a:t>
                      </a:r>
                      <a:r>
                        <a:rPr lang="en-IN" sz="1600" b="1" dirty="0" err="1" smtClean="0">
                          <a:solidFill>
                            <a:srgbClr val="7030A0"/>
                          </a:solidFill>
                          <a:latin typeface="Bookman Old Style"/>
                          <a:ea typeface="Calibri"/>
                          <a:cs typeface="Latha"/>
                        </a:rPr>
                        <a:t>TamilNadu</a:t>
                      </a:r>
                      <a:endParaRPr lang="en-US" sz="1600" b="1" dirty="0" smtClean="0">
                        <a:solidFill>
                          <a:srgbClr val="7030A0"/>
                        </a:solidFill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Anti Colonial Movements and the Birth of Nationalism </a:t>
                      </a:r>
                      <a:endParaRPr lang="en-US" sz="16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Nationalism : </a:t>
                      </a:r>
                      <a:r>
                        <a:rPr lang="en-IN" sz="1600" dirty="0" err="1" smtClean="0">
                          <a:latin typeface="Bookman Old Style"/>
                          <a:ea typeface="Calibri"/>
                          <a:cs typeface="Latha"/>
                        </a:rPr>
                        <a:t>Gandhian</a:t>
                      </a: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 Phase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Freedom Struggle in </a:t>
                      </a:r>
                      <a:r>
                        <a:rPr lang="en-IN" sz="16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TamilNadu</a:t>
                      </a:r>
                      <a:endParaRPr lang="en-US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124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131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121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15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37</a:t>
                      </a:r>
                      <a:endParaRPr lang="en-US" sz="16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61</a:t>
                      </a: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IX Standard TN Syllabus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928634"/>
              </p:ext>
            </p:extLst>
          </p:nvPr>
        </p:nvGraphicFramePr>
        <p:xfrm>
          <a:off x="152400" y="1371600"/>
          <a:ext cx="7772398" cy="3962400"/>
        </p:xfrm>
        <a:graphic>
          <a:graphicData uri="http://schemas.openxmlformats.org/drawingml/2006/table">
            <a:tbl>
              <a:tblPr/>
              <a:tblGrid>
                <a:gridCol w="1981200"/>
                <a:gridCol w="2050422"/>
                <a:gridCol w="464178"/>
                <a:gridCol w="914400"/>
                <a:gridCol w="1676400"/>
                <a:gridCol w="685798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Compares the course of events leading to important revolutions in the world such as French and Russian revolutions; 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56619" marR="56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C1 – </a:t>
                      </a:r>
                      <a:r>
                        <a:rPr lang="en-IN" sz="18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Course of events leading to important revolutions in the world </a:t>
                      </a: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French Revolution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And Russian Revolution 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56619" marR="56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IX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X 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56619" marR="5661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Unit : 9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Unit : 1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56619" marR="5661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Age of </a:t>
                      </a:r>
                      <a:r>
                        <a:rPr lang="en-IN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Revolutions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8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solidFill>
                            <a:srgbClr val="0070C0"/>
                          </a:solidFill>
                          <a:latin typeface="Bookman Old Style"/>
                          <a:ea typeface="Calibri"/>
                          <a:cs typeface="Latha"/>
                        </a:rPr>
                        <a:t>Outbreak of the World War I and its Aftermath</a:t>
                      </a:r>
                      <a:endParaRPr lang="en-US" sz="18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56619" marR="5661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 smtClean="0">
                          <a:latin typeface="Bookman Old Style"/>
                          <a:ea typeface="Calibri"/>
                          <a:cs typeface="Latha"/>
                        </a:rPr>
                        <a:t>131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 smtClean="0">
                          <a:latin typeface="Bookman Old Style"/>
                          <a:ea typeface="Calibri"/>
                          <a:cs typeface="Latha"/>
                        </a:rPr>
                        <a:t>12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56619" marR="5661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76399"/>
              </p:ext>
            </p:extLst>
          </p:nvPr>
        </p:nvGraphicFramePr>
        <p:xfrm>
          <a:off x="228600" y="1066800"/>
          <a:ext cx="7924798" cy="5029200"/>
        </p:xfrm>
        <a:graphic>
          <a:graphicData uri="http://schemas.openxmlformats.org/drawingml/2006/table">
            <a:tbl>
              <a:tblPr/>
              <a:tblGrid>
                <a:gridCol w="1864659"/>
                <a:gridCol w="2097741"/>
                <a:gridCol w="621553"/>
                <a:gridCol w="932329"/>
                <a:gridCol w="1864659"/>
                <a:gridCol w="543857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Compares European nationalism with anti-colonial nationalism in countries such as India, South America, Kenya</a:t>
                      </a:r>
                      <a:r>
                        <a:rPr lang="en-IN" sz="16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, Indo </a:t>
                      </a: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China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C1- Compares European nationalism with anti-colonial nationalism countries such as         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India,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South America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Kenya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Indo China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Unit : 1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</a:t>
                      </a: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: 7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</a:t>
                      </a: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: 1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Outbreak of world war I and its </a:t>
                      </a:r>
                      <a:r>
                        <a:rPr lang="en-IN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Aftermath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0070C0"/>
                          </a:solidFill>
                          <a:latin typeface="Bookman Old Style"/>
                          <a:ea typeface="Calibri"/>
                          <a:cs typeface="Latha"/>
                        </a:rPr>
                        <a:t>Anti Colonial Movements and the Birth of </a:t>
                      </a:r>
                      <a:r>
                        <a:rPr lang="en-IN" sz="1600" dirty="0" smtClean="0">
                          <a:solidFill>
                            <a:srgbClr val="0070C0"/>
                          </a:solidFill>
                          <a:latin typeface="Bookman Old Style"/>
                          <a:ea typeface="Calibri"/>
                          <a:cs typeface="Latha"/>
                        </a:rPr>
                        <a:t>Nationalism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Outbreak of world war I and its Aftermath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28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15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33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TN Syllabus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998330"/>
              </p:ext>
            </p:extLst>
          </p:nvPr>
        </p:nvGraphicFramePr>
        <p:xfrm>
          <a:off x="152400" y="1066800"/>
          <a:ext cx="8001001" cy="4419600"/>
        </p:xfrm>
        <a:graphic>
          <a:graphicData uri="http://schemas.openxmlformats.org/drawingml/2006/table">
            <a:tbl>
              <a:tblPr/>
              <a:tblGrid>
                <a:gridCol w="2057400"/>
                <a:gridCol w="1943101"/>
                <a:gridCol w="627530"/>
                <a:gridCol w="941294"/>
                <a:gridCol w="1882589"/>
                <a:gridCol w="549087"/>
              </a:tblGrid>
              <a:tr h="61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6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Explains the cause and effect between different historical events and developments such as the impact of print culture on the growth of nationalism in India </a:t>
                      </a:r>
                      <a:endParaRPr lang="en-US" sz="18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C1 – Impact of Print Culture on the growth of Nationalism in India 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Unit : 10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Social transformation in </a:t>
                      </a:r>
                      <a:r>
                        <a:rPr lang="en-IN" sz="18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TamilNadu</a:t>
                      </a:r>
                      <a:endParaRPr lang="en-US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8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800" dirty="0">
                          <a:latin typeface="Bookman Old Style"/>
                          <a:ea typeface="Calibri"/>
                          <a:cs typeface="Latha"/>
                        </a:rPr>
                        <a:t>78</a:t>
                      </a:r>
                      <a:endParaRPr lang="en-US" sz="18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TN Syllabus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095935"/>
              </p:ext>
            </p:extLst>
          </p:nvPr>
        </p:nvGraphicFramePr>
        <p:xfrm>
          <a:off x="152400" y="1143000"/>
          <a:ext cx="7924798" cy="3581400"/>
        </p:xfrm>
        <a:graphic>
          <a:graphicData uri="http://schemas.openxmlformats.org/drawingml/2006/table">
            <a:tbl>
              <a:tblPr/>
              <a:tblGrid>
                <a:gridCol w="1864659"/>
                <a:gridCol w="2097741"/>
                <a:gridCol w="621553"/>
                <a:gridCol w="932329"/>
                <a:gridCol w="1864659"/>
                <a:gridCol w="543857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Changes in maps brought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 out by various treaties in Europe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C1 -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Changes in maps brought out by various treaties in Europe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Unit : 1, 2, 3 &amp; 4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Outbreak of  world war I and its aftermath</a:t>
                      </a:r>
                      <a:endParaRPr lang="en-US" sz="16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The world between two world wars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World war II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0070C0"/>
                          </a:solidFill>
                          <a:latin typeface="Bookman Old Style"/>
                          <a:ea typeface="Calibri"/>
                          <a:cs typeface="Latha"/>
                        </a:rPr>
                        <a:t>The world after world war II</a:t>
                      </a:r>
                      <a:endParaRPr lang="en-US" sz="16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 to 66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TN Syllabus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409961"/>
              </p:ext>
            </p:extLst>
          </p:nvPr>
        </p:nvGraphicFramePr>
        <p:xfrm>
          <a:off x="381000" y="1143000"/>
          <a:ext cx="7924798" cy="2906055"/>
        </p:xfrm>
        <a:graphic>
          <a:graphicData uri="http://schemas.openxmlformats.org/drawingml/2006/table">
            <a:tbl>
              <a:tblPr/>
              <a:tblGrid>
                <a:gridCol w="1864659"/>
                <a:gridCol w="2097741"/>
                <a:gridCol w="621553"/>
                <a:gridCol w="932329"/>
                <a:gridCol w="1570318"/>
                <a:gridCol w="838198"/>
              </a:tblGrid>
              <a:tr h="3979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5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Identifies many sides of various developments such as globalisation and industrialisation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C1 – Various developments of Globalisation 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C2 – Various developments of Industrialisation  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10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Industrial Revolution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144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TN Syllabus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358774"/>
              </p:ext>
            </p:extLst>
          </p:nvPr>
        </p:nvGraphicFramePr>
        <p:xfrm>
          <a:off x="228600" y="457200"/>
          <a:ext cx="7924798" cy="5943335"/>
        </p:xfrm>
        <a:graphic>
          <a:graphicData uri="http://schemas.openxmlformats.org/drawingml/2006/table">
            <a:tbl>
              <a:tblPr/>
              <a:tblGrid>
                <a:gridCol w="2438400"/>
                <a:gridCol w="2133600"/>
                <a:gridCol w="609600"/>
                <a:gridCol w="762000"/>
                <a:gridCol w="1437341"/>
                <a:gridCol w="543857"/>
              </a:tblGrid>
              <a:tr h="7653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0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Demonstrates skills of inquisitiveness/enquiry e.g., pose questions related to concentration of industries in certain areas, scarcity of potable water , role of women in the nationalist struggles of different countries , issues related to various aspects of financial literacy, working of democracy from local to national level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C1 - Concentration of industries in certain areas,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C2- Scarcity of potable water ,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C3 - Role of women in the nationalist struggles of different countries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C4 - Issues related to various aspects of financial literacy,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C5 - Working of democracy from local to national level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Unit : 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Unit </a:t>
                      </a: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: 9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Social and Religious reform movements in the 19</a:t>
                      </a:r>
                      <a:r>
                        <a:rPr lang="en-IN" sz="1600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th</a:t>
                      </a:r>
                      <a:r>
                        <a:rPr lang="en-IN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 </a:t>
                      </a:r>
                      <a:r>
                        <a:rPr lang="en-IN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century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Freedom struggle in </a:t>
                      </a:r>
                      <a:r>
                        <a:rPr lang="en-IN" sz="1600" dirty="0" err="1">
                          <a:latin typeface="Bookman Old Style"/>
                          <a:ea typeface="Calibri"/>
                          <a:cs typeface="Latha"/>
                        </a:rPr>
                        <a:t>TamilNadu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80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 smtClean="0">
                          <a:latin typeface="Bookman Old Style"/>
                          <a:ea typeface="Calibri"/>
                          <a:cs typeface="Latha"/>
                        </a:rPr>
                        <a:t>61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006459"/>
              </p:ext>
            </p:extLst>
          </p:nvPr>
        </p:nvGraphicFramePr>
        <p:xfrm>
          <a:off x="457200" y="1066801"/>
          <a:ext cx="8458200" cy="573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3733800"/>
              </a:tblGrid>
              <a:tr h="443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Covered in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Syllabus – 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 Covered in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NAS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1865623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1. India -Location, Relief and Drainage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2. Climate and Natural Vegetation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3. Soil, Irrigation and Agriculture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4. Resources and Industries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5. Population, Transport and  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Communication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6. Physical Geography of Tamil Nadu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7. Human Geography of Tamil Nadu</a:t>
                      </a:r>
                      <a:endParaRPr lang="en-US" b="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India; climate;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natural vegetation; population;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natural resources; forest and wildlife resources; agriculture;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water resources; mineral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resources; power resources;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manufacturing </a:t>
                      </a:r>
                      <a:r>
                        <a:rPr lang="en-IN" sz="1800" dirty="0" smtClean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industries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96773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Covered in 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TN Syllabus – Class IX</a:t>
                      </a:r>
                    </a:p>
                    <a:p>
                      <a:pPr marL="342900" marR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IN" sz="1800" b="0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Lithosphere</a:t>
                      </a:r>
                    </a:p>
                    <a:p>
                      <a:pPr marL="342900" marR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IN" sz="1800" b="0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Atmosphere</a:t>
                      </a:r>
                    </a:p>
                    <a:p>
                      <a:pPr marL="342900" marR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IN" sz="1800" b="0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Hydrosphere</a:t>
                      </a:r>
                    </a:p>
                    <a:p>
                      <a:pPr marL="342900" marR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IN" sz="1800" b="0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Biosphere</a:t>
                      </a:r>
                    </a:p>
                    <a:p>
                      <a:pPr marL="342900" marR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IN" sz="1800" b="0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Man and Environment</a:t>
                      </a:r>
                    </a:p>
                    <a:p>
                      <a:pPr marL="342900" marR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IN" sz="1800" b="0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Mapping</a:t>
                      </a:r>
                      <a:r>
                        <a:rPr lang="en-IN" sz="1800" b="0" baseline="0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 Skills</a:t>
                      </a:r>
                      <a:endParaRPr lang="en-US" sz="1800" b="0" dirty="0" smtClean="0">
                        <a:effectLst/>
                        <a:latin typeface="+mn-lt"/>
                        <a:ea typeface="Calibri"/>
                        <a:cs typeface="Latha"/>
                      </a:endParaRPr>
                    </a:p>
                    <a:p>
                      <a:endParaRPr lang="en-US" b="0" dirty="0">
                        <a:latin typeface="Bookman Old Styl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Bookman Old Style" pitchFamily="18" charset="0"/>
              </a:rPr>
              <a:t>Geography</a:t>
            </a:r>
            <a:endParaRPr lang="en-US" sz="4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8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93475"/>
              </p:ext>
            </p:extLst>
          </p:nvPr>
        </p:nvGraphicFramePr>
        <p:xfrm>
          <a:off x="152400" y="533400"/>
          <a:ext cx="7924798" cy="5457444"/>
        </p:xfrm>
        <a:graphic>
          <a:graphicData uri="http://schemas.openxmlformats.org/drawingml/2006/table">
            <a:tbl>
              <a:tblPr/>
              <a:tblGrid>
                <a:gridCol w="2819400"/>
                <a:gridCol w="2514600"/>
                <a:gridCol w="381000"/>
                <a:gridCol w="609600"/>
                <a:gridCol w="1056341"/>
                <a:gridCol w="543857"/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4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b="1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4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b="1" dirty="0">
                          <a:latin typeface="Bookman Old Style"/>
                          <a:ea typeface="Calibri"/>
                          <a:cs typeface="Latha"/>
                        </a:rPr>
                        <a:t>Vol. </a:t>
                      </a:r>
                      <a:r>
                        <a:rPr lang="en-IN" sz="1400" b="1" dirty="0" smtClean="0">
                          <a:latin typeface="Bookman Old Style"/>
                          <a:ea typeface="Calibri"/>
                          <a:cs typeface="Latha"/>
                        </a:rPr>
                        <a:t>&amp; Unit </a:t>
                      </a:r>
                      <a:r>
                        <a:rPr lang="en-IN" sz="1400" b="1" dirty="0">
                          <a:latin typeface="Bookman Old Style"/>
                          <a:ea typeface="Calibri"/>
                          <a:cs typeface="Latha"/>
                        </a:rPr>
                        <a:t>No.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Constructs views / arguments / ideas on the basis of collected or given information e.g. cultural diversity of any region, historical events and personalities, economic issues such as economic development </a:t>
                      </a: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Critically examines (</a:t>
                      </a:r>
                      <a:r>
                        <a:rPr lang="en-IN" sz="1400" dirty="0" err="1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i</a:t>
                      </a: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) definitions commonly available in textbooks for various economic concepts; (ii) methodology used to estimate gross domestic product, poverty, money supply, and size of the organised / unorganised sector </a:t>
                      </a:r>
                      <a:endParaRPr lang="en-US" sz="14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 </a:t>
                      </a:r>
                      <a:r>
                        <a:rPr lang="en-IN" sz="14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globalisation 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C1 - Cultural diversity of any region, </a:t>
                      </a:r>
                      <a:endParaRPr lang="en-US" sz="14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C2 - Historical events and personalities,</a:t>
                      </a:r>
                      <a:endParaRPr lang="en-US" sz="14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C3 - Economic issues,  Economic development and </a:t>
                      </a:r>
                      <a:r>
                        <a:rPr lang="en-IN" sz="1400" dirty="0" err="1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globa</a:t>
                      </a:r>
                      <a:endParaRPr lang="en-IN" sz="1400" dirty="0" smtClean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C4 - Critically examines (</a:t>
                      </a:r>
                      <a:r>
                        <a:rPr lang="en-IN" sz="1400" dirty="0" err="1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i</a:t>
                      </a: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) definitions commonly available in textbooks for various economic concepts; (ii) methodology used to estimate gross domestic product, poverty, money supply, and size of the organised / unorganised sector </a:t>
                      </a:r>
                      <a:endParaRPr lang="en-US" sz="14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err="1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lisation</a:t>
                      </a:r>
                      <a:r>
                        <a:rPr lang="en-IN" sz="14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 </a:t>
                      </a:r>
                      <a:endParaRPr lang="en-US" sz="14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dirty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dirty="0">
                          <a:latin typeface="Bookman Old Style"/>
                          <a:ea typeface="Calibri"/>
                          <a:cs typeface="Latha"/>
                        </a:rPr>
                        <a:t>Unit : 5 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dirty="0" smtClean="0">
                          <a:latin typeface="Bookman Old Style"/>
                          <a:ea typeface="Calibri"/>
                          <a:cs typeface="Latha"/>
                        </a:rPr>
                        <a:t>Unit </a:t>
                      </a:r>
                      <a:r>
                        <a:rPr lang="en-IN" sz="1400" dirty="0">
                          <a:latin typeface="Bookman Old Style"/>
                          <a:ea typeface="Calibri"/>
                          <a:cs typeface="Latha"/>
                        </a:rPr>
                        <a:t>: 9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Social and Religious reform movements in the 19</a:t>
                      </a:r>
                      <a:r>
                        <a:rPr lang="en-IN" sz="1400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th</a:t>
                      </a:r>
                      <a:r>
                        <a:rPr lang="en-IN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 </a:t>
                      </a:r>
                      <a:r>
                        <a:rPr lang="en-IN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century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dirty="0">
                          <a:latin typeface="Bookman Old Style"/>
                          <a:ea typeface="Calibri"/>
                          <a:cs typeface="Latha"/>
                        </a:rPr>
                        <a:t>Freedom struggle in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dirty="0" smtClean="0">
                          <a:latin typeface="Bookman Old Style"/>
                          <a:ea typeface="Calibri"/>
                          <a:cs typeface="Latha"/>
                        </a:rPr>
                        <a:t>76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4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400" dirty="0" smtClean="0">
                          <a:latin typeface="Bookman Old Style"/>
                          <a:ea typeface="Calibri"/>
                          <a:cs typeface="Latha"/>
                        </a:rPr>
                        <a:t>61</a:t>
                      </a:r>
                      <a:endParaRPr lang="en-US" sz="14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639374"/>
              </p:ext>
            </p:extLst>
          </p:nvPr>
        </p:nvGraphicFramePr>
        <p:xfrm>
          <a:off x="228600" y="533400"/>
          <a:ext cx="7924798" cy="5809488"/>
        </p:xfrm>
        <a:graphic>
          <a:graphicData uri="http://schemas.openxmlformats.org/drawingml/2006/table">
            <a:tbl>
              <a:tblPr/>
              <a:tblGrid>
                <a:gridCol w="1864659"/>
                <a:gridCol w="2402541"/>
                <a:gridCol w="685800"/>
                <a:gridCol w="838200"/>
                <a:gridCol w="1589741"/>
                <a:gridCol w="543857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2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b="1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2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b="1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2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b="1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2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b="1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2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b="1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2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Constructs views / arguments / ideas on the basis of collected or given information e.g. cultural diversity of any region, historical events and personalities, economic issues such as economic development 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Critically examines (</a:t>
                      </a:r>
                      <a:r>
                        <a:rPr lang="en-IN" sz="1200" dirty="0" err="1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i</a:t>
                      </a:r>
                      <a:r>
                        <a:rPr lang="en-IN" sz="12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) definitions commonly available in textbooks for various economic concepts; (ii) methodology used to estimate gross domestic product, poverty, money supply, and size of the organised / unorganised sector </a:t>
                      </a:r>
                      <a:endParaRPr lang="en-US" sz="1200" dirty="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 globalisation </a:t>
                      </a:r>
                      <a:endParaRPr lang="en-US" sz="12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C1 - Cultural diversity of any region, </a:t>
                      </a:r>
                      <a:endParaRPr lang="en-US" sz="120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C2 - Historical events and personalities,</a:t>
                      </a:r>
                      <a:endParaRPr lang="en-US" sz="120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C3 - Economic issues,  Economic development and globa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C4 - Critically examines (i) definitions commonly available in textbooks for various economic concepts; (ii) methodology used to estimate gross domestic product, poverty, money supply, and size of the organised / unorganised sector </a:t>
                      </a:r>
                      <a:endParaRPr lang="en-US" sz="120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lisation </a:t>
                      </a:r>
                      <a:endParaRPr lang="en-US" sz="1200" smtClean="0">
                        <a:latin typeface="+mn-lt"/>
                        <a:ea typeface="Calibri"/>
                        <a:cs typeface="Latha"/>
                      </a:endParaRP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smtClean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2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smtClean="0">
                          <a:latin typeface="Bookman Old Style"/>
                          <a:ea typeface="Calibri"/>
                          <a:cs typeface="Latha"/>
                        </a:rPr>
                        <a:t>Unit : 5 </a:t>
                      </a:r>
                      <a:endParaRPr lang="en-US" sz="1200" smtClean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smtClean="0">
                          <a:latin typeface="Bookman Old Style"/>
                          <a:ea typeface="Calibri"/>
                          <a:cs typeface="Latha"/>
                        </a:rPr>
                        <a:t>Unit : 9</a:t>
                      </a:r>
                      <a:endParaRPr lang="en-US" sz="12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Social and Religious reform movements in the 19</a:t>
                      </a:r>
                      <a:r>
                        <a:rPr lang="en-IN" sz="1200" baseline="300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th</a:t>
                      </a:r>
                      <a:r>
                        <a:rPr lang="en-IN" sz="12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Bookman Old Style"/>
                          <a:ea typeface="Calibri"/>
                          <a:cs typeface="Latha"/>
                        </a:rPr>
                        <a:t> century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200" smtClean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smtClean="0">
                          <a:latin typeface="Bookman Old Style"/>
                          <a:ea typeface="Calibri"/>
                          <a:cs typeface="Latha"/>
                        </a:rPr>
                        <a:t>Freedom struggle in</a:t>
                      </a:r>
                      <a:endParaRPr lang="en-US" sz="12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dirty="0" smtClean="0">
                          <a:latin typeface="Bookman Old Style"/>
                          <a:ea typeface="Calibri"/>
                          <a:cs typeface="Latha"/>
                        </a:rPr>
                        <a:t>76</a:t>
                      </a:r>
                      <a:endParaRPr lang="en-US" sz="1200" dirty="0" smtClean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200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200" dirty="0" smtClean="0">
                          <a:latin typeface="Bookman Old Style"/>
                          <a:ea typeface="Calibri"/>
                          <a:cs typeface="Latha"/>
                        </a:rPr>
                        <a:t>61</a:t>
                      </a:r>
                      <a:endParaRPr lang="en-US" sz="12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7772400" cy="56356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ookman Old Style" pitchFamily="18" charset="0"/>
              </a:rPr>
              <a:t>MAIN THEMES OF LO IN IX &amp; X HISTORY</a:t>
            </a:r>
            <a:br>
              <a:rPr lang="en-US" sz="2800" dirty="0" smtClean="0">
                <a:latin typeface="Bookman Old Style" pitchFamily="18" charset="0"/>
              </a:rPr>
            </a:br>
            <a:endParaRPr lang="en-US" sz="2800" dirty="0">
              <a:latin typeface="Bookman Old Style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5300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MAIN THEMES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TOPIC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REVOLUTIONS </a:t>
                      </a: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AMERICAN,FRENCH,</a:t>
                      </a:r>
                      <a:r>
                        <a:rPr lang="en-US" sz="160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RUSSIAN,</a:t>
                      </a: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FREEDOM STRUGGLE IN INDIA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CONTENPORARY MONARCHES</a:t>
                      </a: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BRITAN,NEPAL, BHUTAN</a:t>
                      </a:r>
                      <a:endParaRPr lang="en-US" sz="16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SOCIAL ISSUES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INDUSTRIALISATION,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NATIONALISM,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COLONIALISM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SYMBOLS,GROWTH</a:t>
                      </a:r>
                      <a:endParaRPr lang="en-US" sz="16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AMERICA</a:t>
                      </a:r>
                      <a:endParaRPr lang="en-US" sz="160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SATHYAGRAHA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EUROPIAN NATIONALISM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ANTI COLONIALISM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INDIA, SOUTH AMERICA, </a:t>
                      </a:r>
                      <a:r>
                        <a:rPr lang="en-US" sz="160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KENYA,INDO-CHINA</a:t>
                      </a: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PRESS, WRITTERS, GREAT PERSONLITIES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FREEDOM FIGHTERS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TREATIES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Bookman Old Style" pitchFamily="18" charset="0"/>
                          <a:ea typeface="Calibri"/>
                          <a:cs typeface="Times New Roman"/>
                        </a:rPr>
                        <a:t>WOMEN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LEADERS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85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NAS – PREVIOUS QUESTION ANALYSIS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53400" cy="441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4648200"/>
                <a:gridCol w="1219200"/>
              </a:tblGrid>
              <a:tr h="731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MAIN THEMES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SUB THEME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NO OF QUESTIONS</a:t>
                      </a:r>
                    </a:p>
                  </a:txBody>
                  <a:tcPr marL="68580" marR="68580" marT="0" marB="0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NATIONALISM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SIMON COMMISSION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LAHOORE CONGRESS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POONA 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CIVIL DISOBEDIANCE MOVEMENT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GUDEM HILLS REBELLION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ROUND TABLE CONGRESS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INDIAN NATIONAL MOVEMENT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2941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FRENCH REVOLUTION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TRADE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Bookman Old Style" pitchFamily="18" charset="0"/>
                          <a:ea typeface="Calibri"/>
                          <a:cs typeface="Times New Roman"/>
                        </a:rPr>
                        <a:t>APARTHIED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562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55739"/>
              </p:ext>
            </p:extLst>
          </p:nvPr>
        </p:nvGraphicFramePr>
        <p:xfrm>
          <a:off x="381000" y="1219200"/>
          <a:ext cx="7848600" cy="4977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3657600"/>
              </a:tblGrid>
              <a:tr h="547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Covered in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Syllabus – 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 Covered in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NAS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440523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1. Indian Constitution 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2. Central Government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3. Challenges to Democracy in 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India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4. State Government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5. India and International Relations 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and India’s Foreign Policy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6. Political Economy of India</a:t>
                      </a:r>
                      <a:endParaRPr lang="en-US" b="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Democracy in contemporary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world; democracy: what &amp; why; designing of democracy in India; electoral politics in democracy; institutions of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parliamentary democracy;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Citizens' Rights in democracy;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working of Democracy; power sharing mechanisms in democracy; competition and contestations in democracy;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outcomes of democracy;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rgbClr val="363636"/>
                          </a:solidFill>
                          <a:effectLst/>
                          <a:latin typeface="Bookman Old Style"/>
                          <a:ea typeface="Calibri"/>
                          <a:cs typeface="DejaVuSerifCondensed"/>
                        </a:rPr>
                        <a:t>challenges to democracy</a:t>
                      </a:r>
                      <a:r>
                        <a:rPr lang="en-IN" sz="1800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Bookman Old Style" pitchFamily="18" charset="0"/>
              </a:rPr>
              <a:t>Civics</a:t>
            </a:r>
            <a:endParaRPr lang="en-US" sz="4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5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309691"/>
              </p:ext>
            </p:extLst>
          </p:nvPr>
        </p:nvGraphicFramePr>
        <p:xfrm>
          <a:off x="228600" y="1295400"/>
          <a:ext cx="8001000" cy="4548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692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Covered in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Syllabus – 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effectLst/>
                          <a:latin typeface="Bookman Old Style"/>
                          <a:ea typeface="Calibri"/>
                          <a:cs typeface="Latha"/>
                        </a:rPr>
                        <a:t>Topics  Covered in </a:t>
                      </a: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NAS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effectLst/>
                          <a:latin typeface="Bookman Old Style"/>
                          <a:ea typeface="Calibri"/>
                          <a:cs typeface="Latha"/>
                        </a:rPr>
                        <a:t>Class 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  <a:tr h="3849607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1. Gross Domestic Product and its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growth: An Introduction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2.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Globalisation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and Trade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3. Food Security, Nutrition and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   Health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4. Government and Taxes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5. Industrial Cluster in Tamil Nadu</a:t>
                      </a:r>
                      <a:endParaRPr lang="en-US" b="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Economic story</a:t>
                      </a:r>
                      <a:endParaRPr lang="en-US" sz="16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of </a:t>
                      </a:r>
                      <a:r>
                        <a:rPr lang="en-IN" sz="2000" b="0" dirty="0" err="1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Palampore</a:t>
                      </a: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; </a:t>
                      </a:r>
                      <a:endParaRPr lang="en-IN" sz="2000" b="0" dirty="0" smtClean="0">
                        <a:solidFill>
                          <a:srgbClr val="363636"/>
                        </a:solidFill>
                        <a:effectLst/>
                        <a:latin typeface="Bookman Old Style" pitchFamily="18" charset="0"/>
                        <a:ea typeface="Calibri"/>
                        <a:cs typeface="DejaVuSerifCondensed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 smtClean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people </a:t>
                      </a: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as resource; </a:t>
                      </a:r>
                      <a:endParaRPr lang="en-IN" sz="2000" b="0" dirty="0" smtClean="0">
                        <a:solidFill>
                          <a:srgbClr val="363636"/>
                        </a:solidFill>
                        <a:effectLst/>
                        <a:latin typeface="Bookman Old Style" pitchFamily="18" charset="0"/>
                        <a:ea typeface="Calibri"/>
                        <a:cs typeface="DejaVuSerifCondensed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 smtClean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poverty </a:t>
                      </a: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as a challenge facing India; food security; </a:t>
                      </a:r>
                      <a:endParaRPr lang="en-IN" sz="2000" b="0" dirty="0" smtClean="0">
                        <a:solidFill>
                          <a:srgbClr val="363636"/>
                        </a:solidFill>
                        <a:effectLst/>
                        <a:latin typeface="Bookman Old Style" pitchFamily="18" charset="0"/>
                        <a:ea typeface="Calibri"/>
                        <a:cs typeface="DejaVuSerifCondensed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 smtClean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story </a:t>
                      </a: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of development; </a:t>
                      </a:r>
                      <a:endParaRPr lang="en-US" sz="16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money &amp; financial system; </a:t>
                      </a:r>
                      <a:endParaRPr lang="en-IN" sz="2000" b="0" dirty="0" smtClean="0">
                        <a:solidFill>
                          <a:srgbClr val="363636"/>
                        </a:solidFill>
                        <a:effectLst/>
                        <a:latin typeface="Bookman Old Style" pitchFamily="18" charset="0"/>
                        <a:ea typeface="Calibri"/>
                        <a:cs typeface="DejaVuSerifCondensed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 smtClean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role </a:t>
                      </a: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of service sector in Indian economy; globalization;</a:t>
                      </a:r>
                      <a:endParaRPr lang="en-US" sz="16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>
                          <a:solidFill>
                            <a:srgbClr val="363636"/>
                          </a:solidFill>
                          <a:effectLst/>
                          <a:latin typeface="Bookman Old Style" pitchFamily="18" charset="0"/>
                          <a:ea typeface="Calibri"/>
                          <a:cs typeface="DejaVuSerifCondensed"/>
                        </a:rPr>
                        <a:t>consumer awareness</a:t>
                      </a:r>
                      <a:endParaRPr lang="en-US" sz="16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0" dirty="0">
                          <a:effectLst/>
                          <a:latin typeface="Bookman Old Style" pitchFamily="18" charset="0"/>
                          <a:ea typeface="Calibri"/>
                          <a:cs typeface="Latha"/>
                        </a:rPr>
                        <a:t> </a:t>
                      </a:r>
                      <a:endParaRPr lang="en-US" sz="1100" b="0" dirty="0">
                        <a:effectLst/>
                        <a:latin typeface="Bookman Old Style" pitchFamily="18" charset="0"/>
                        <a:ea typeface="Calibri"/>
                        <a:cs typeface="Lath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Bookman Old Style" pitchFamily="18" charset="0"/>
              </a:rPr>
              <a:t>Economics</a:t>
            </a:r>
            <a:endParaRPr lang="en-US" sz="4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651189"/>
              </p:ext>
            </p:extLst>
          </p:nvPr>
        </p:nvGraphicFramePr>
        <p:xfrm>
          <a:off x="381000" y="1295400"/>
          <a:ext cx="7836074" cy="5074903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740074"/>
                <a:gridCol w="762000"/>
              </a:tblGrid>
              <a:tr h="7931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6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</a:t>
            </a:r>
            <a:r>
              <a:rPr lang="en-IN" sz="3200" b="1" dirty="0" smtClean="0"/>
              <a:t>Civics / Political Science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82846"/>
              </p:ext>
            </p:extLst>
          </p:nvPr>
        </p:nvGraphicFramePr>
        <p:xfrm>
          <a:off x="457200" y="1188823"/>
          <a:ext cx="7772400" cy="5074903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752600"/>
                <a:gridCol w="685800"/>
              </a:tblGrid>
              <a:tr h="7931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6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</a:t>
            </a:r>
            <a:r>
              <a:rPr lang="en-IN" sz="3200" b="1" dirty="0" smtClean="0"/>
              <a:t>Civics / Political Science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240382"/>
              </p:ext>
            </p:extLst>
          </p:nvPr>
        </p:nvGraphicFramePr>
        <p:xfrm>
          <a:off x="304800" y="1219200"/>
          <a:ext cx="7848600" cy="5074903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828800"/>
                <a:gridCol w="685800"/>
              </a:tblGrid>
              <a:tr h="7931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6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</a:t>
            </a:r>
            <a:r>
              <a:rPr lang="en-IN" sz="3200" b="1" dirty="0" smtClean="0"/>
              <a:t>Civics / Political Science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052781"/>
              </p:ext>
            </p:extLst>
          </p:nvPr>
        </p:nvGraphicFramePr>
        <p:xfrm>
          <a:off x="304800" y="1219200"/>
          <a:ext cx="7696200" cy="5074903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676400"/>
                <a:gridCol w="685800"/>
              </a:tblGrid>
              <a:tr h="7931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6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US" sz="1600" dirty="0">
                        <a:latin typeface="+mn-lt"/>
                        <a:ea typeface="Calibri"/>
                        <a:cs typeface="Latha"/>
                      </a:endParaRPr>
                    </a:p>
                  </a:txBody>
                  <a:tcPr marL="16289" marR="16289" marT="8144" marB="8144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</a:t>
            </a:r>
            <a:r>
              <a:rPr lang="en-IN" sz="3200" b="1" dirty="0" smtClean="0"/>
              <a:t>Civics / Political Science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91054"/>
              </p:ext>
            </p:extLst>
          </p:nvPr>
        </p:nvGraphicFramePr>
        <p:xfrm>
          <a:off x="152400" y="990600"/>
          <a:ext cx="8229601" cy="5143182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828800"/>
                <a:gridCol w="1066801"/>
              </a:tblGrid>
              <a:tr h="5447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2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Locates places, states, union territories and other physical features on the map of India.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C1 - Locates Places, States and Union territories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C2-   Physical features of India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 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- EM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- EM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solidFill>
                          <a:srgbClr val="FF0000"/>
                        </a:solidFill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India – Location, Relief and Drainage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84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86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4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Recognises and describes different physical features, types of forests, seasons etc.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C1 -D</a:t>
                      </a: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ifferent physical features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C2 – Types of Forest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C3 - Seasons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 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- EM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– EM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– EM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India – Location, Relief and Drainage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Climate and Vegetation of India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Climate and Vegetation of India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85 to 92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103 to 105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100 to 102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IX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3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228601"/>
            <a:ext cx="7772400" cy="1143000"/>
          </a:xfrm>
        </p:spPr>
        <p:txBody>
          <a:bodyPr/>
          <a:lstStyle/>
          <a:p>
            <a:r>
              <a:rPr lang="en-IN" dirty="0" smtClean="0"/>
              <a:t>Thank You</a:t>
            </a:r>
            <a:endParaRPr lang="en-IN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382000" cy="2971800"/>
          </a:xfrm>
        </p:spPr>
        <p:txBody>
          <a:bodyPr>
            <a:normAutofit/>
          </a:bodyPr>
          <a:lstStyle/>
          <a:p>
            <a:pPr algn="just"/>
            <a:r>
              <a:rPr lang="en-IN" b="1" dirty="0" smtClean="0">
                <a:latin typeface="Bookman Old Style" pitchFamily="18" charset="0"/>
              </a:rPr>
              <a:t>Team Members</a:t>
            </a:r>
          </a:p>
          <a:p>
            <a:pPr algn="just"/>
            <a:endParaRPr lang="en-IN" b="1" dirty="0" smtClean="0">
              <a:latin typeface="Bookman Old Style" pitchFamily="18" charset="0"/>
            </a:endParaRPr>
          </a:p>
          <a:p>
            <a:pPr algn="just">
              <a:lnSpc>
                <a:spcPct val="210000"/>
              </a:lnSpc>
            </a:pPr>
            <a:r>
              <a:rPr lang="en-IN" dirty="0" smtClean="0">
                <a:latin typeface="Bookman Old Style" pitchFamily="18" charset="0"/>
              </a:rPr>
              <a:t>1. </a:t>
            </a:r>
            <a:r>
              <a:rPr lang="en-IN" dirty="0" err="1" smtClean="0">
                <a:latin typeface="Bookman Old Style" pitchFamily="18" charset="0"/>
              </a:rPr>
              <a:t>Mr.K.Ramaraj</a:t>
            </a:r>
            <a:r>
              <a:rPr lang="en-IN" dirty="0" smtClean="0">
                <a:latin typeface="Bookman Old Style" pitchFamily="18" charset="0"/>
              </a:rPr>
              <a:t>, SL, DIET – </a:t>
            </a:r>
            <a:r>
              <a:rPr lang="en-IN" dirty="0" err="1" smtClean="0">
                <a:latin typeface="Bookman Old Style" pitchFamily="18" charset="0"/>
              </a:rPr>
              <a:t>T.Kallupatti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2. </a:t>
            </a:r>
            <a:r>
              <a:rPr lang="en-IN" dirty="0" err="1" smtClean="0">
                <a:latin typeface="Bookman Old Style" pitchFamily="18" charset="0"/>
              </a:rPr>
              <a:t>Mr.K.Ramachandran</a:t>
            </a:r>
            <a:r>
              <a:rPr lang="en-IN" dirty="0" smtClean="0">
                <a:latin typeface="Bookman Old Style" pitchFamily="18" charset="0"/>
              </a:rPr>
              <a:t>, SL , DIET – </a:t>
            </a:r>
            <a:r>
              <a:rPr lang="en-IN" dirty="0" err="1" smtClean="0">
                <a:latin typeface="Bookman Old Style" pitchFamily="18" charset="0"/>
              </a:rPr>
              <a:t>T.Kallupatti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3. </a:t>
            </a:r>
            <a:r>
              <a:rPr lang="en-IN" dirty="0" err="1" smtClean="0">
                <a:latin typeface="Bookman Old Style" pitchFamily="18" charset="0"/>
              </a:rPr>
              <a:t>Mrs.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N.Mahalakshmi</a:t>
            </a:r>
            <a:r>
              <a:rPr lang="en-IN" dirty="0" smtClean="0">
                <a:latin typeface="Bookman Old Style" pitchFamily="18" charset="0"/>
              </a:rPr>
              <a:t>, Lecturer, DIET – </a:t>
            </a:r>
            <a:r>
              <a:rPr lang="en-IN" dirty="0" err="1" smtClean="0">
                <a:latin typeface="Bookman Old Style" pitchFamily="18" charset="0"/>
              </a:rPr>
              <a:t>Palayampatti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4. </a:t>
            </a:r>
            <a:r>
              <a:rPr lang="en-IN" dirty="0" err="1" smtClean="0">
                <a:latin typeface="Bookman Old Style" pitchFamily="18" charset="0"/>
              </a:rPr>
              <a:t>Mrs.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D.Shiyamala</a:t>
            </a:r>
            <a:r>
              <a:rPr lang="en-IN" dirty="0" smtClean="0">
                <a:latin typeface="Bookman Old Style" pitchFamily="18" charset="0"/>
              </a:rPr>
              <a:t>, Lecturer, DIET – </a:t>
            </a:r>
            <a:r>
              <a:rPr lang="en-IN" dirty="0" err="1" smtClean="0">
                <a:latin typeface="Bookman Old Style" pitchFamily="18" charset="0"/>
              </a:rPr>
              <a:t>Kalayarkoil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5. </a:t>
            </a:r>
            <a:r>
              <a:rPr lang="en-IN" dirty="0" err="1" smtClean="0">
                <a:latin typeface="Bookman Old Style" pitchFamily="18" charset="0"/>
              </a:rPr>
              <a:t>Mr.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M.Ranjith</a:t>
            </a:r>
            <a:r>
              <a:rPr lang="en-IN" dirty="0" smtClean="0">
                <a:latin typeface="Bookman Old Style" pitchFamily="18" charset="0"/>
              </a:rPr>
              <a:t> Kumar, Lecturer, DIET – T. </a:t>
            </a:r>
            <a:r>
              <a:rPr lang="en-IN" dirty="0" err="1" smtClean="0">
                <a:latin typeface="Bookman Old Style" pitchFamily="18" charset="0"/>
              </a:rPr>
              <a:t>Kallupatti</a:t>
            </a:r>
            <a:endParaRPr lang="en-IN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2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625395"/>
              </p:ext>
            </p:extLst>
          </p:nvPr>
        </p:nvGraphicFramePr>
        <p:xfrm>
          <a:off x="228600" y="914400"/>
          <a:ext cx="7848600" cy="5331610"/>
        </p:xfrm>
        <a:graphic>
          <a:graphicData uri="http://schemas.openxmlformats.org/drawingml/2006/table">
            <a:tbl>
              <a:tblPr/>
              <a:tblGrid>
                <a:gridCol w="1846730"/>
                <a:gridCol w="1714209"/>
                <a:gridCol w="581378"/>
                <a:gridCol w="799394"/>
                <a:gridCol w="1816805"/>
                <a:gridCol w="1090084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Describes important terms in geography such as standard meridian, drainage basin, water divide, monsoon, weather, climate, flora, fauna, population density, etc.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– Standard Meridian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C2 –Drainage Basin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&amp; Water Divide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C3 – Monsoon, Weather and Climate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C4 – Flora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C5 – Fauna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C6 – Population Density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 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- EM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- EM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India – Location, Relief and Drainage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Climate and Vegetation of India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Climate and Vegetation of India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India – Population, Transport, Communication &amp; Trade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85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92 to 95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98 to 102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103 to 105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105 to 108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151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IX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6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908716"/>
              </p:ext>
            </p:extLst>
          </p:nvPr>
        </p:nvGraphicFramePr>
        <p:xfrm>
          <a:off x="762000" y="914400"/>
          <a:ext cx="7238999" cy="4756032"/>
        </p:xfrm>
        <a:graphic>
          <a:graphicData uri="http://schemas.openxmlformats.org/drawingml/2006/table">
            <a:tbl>
              <a:tblPr/>
              <a:tblGrid>
                <a:gridCol w="1775012"/>
                <a:gridCol w="1717488"/>
                <a:gridCol w="488950"/>
                <a:gridCol w="698500"/>
                <a:gridCol w="1466850"/>
                <a:gridCol w="1092199"/>
              </a:tblGrid>
              <a:tr h="7334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 smtClean="0">
                          <a:latin typeface="Bookman Old Style"/>
                          <a:ea typeface="Calibri"/>
                          <a:cs typeface="Latha"/>
                        </a:rPr>
                        <a:t>Page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 smtClean="0">
                          <a:latin typeface="Bookman Old Style"/>
                          <a:ea typeface="Calibri"/>
                          <a:cs typeface="Latha"/>
                        </a:rPr>
                        <a:t> </a:t>
                      </a: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Classifies physical features in the surroundings and compare them with physical features of other places;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– Physical features in the surroundings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C2 – Physical features of other places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II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Physical Geography of </a:t>
                      </a:r>
                      <a:r>
                        <a:rPr lang="en-IN" sz="1600" dirty="0" err="1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TamilNadu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86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IX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96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468035"/>
              </p:ext>
            </p:extLst>
          </p:nvPr>
        </p:nvGraphicFramePr>
        <p:xfrm>
          <a:off x="304800" y="914400"/>
          <a:ext cx="8001000" cy="4640302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828800"/>
                <a:gridCol w="838200"/>
              </a:tblGrid>
              <a:tr h="6967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9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dirty="0" smtClean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Identifies different types of soil, minerals, energy resources, renewable energy resources</a:t>
                      </a:r>
                      <a:endParaRPr lang="en-US" sz="1600" dirty="0" smtClean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N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C1 - Different types of soil,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C2 - Types of Minerals,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C3 - Types of Energy resources,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C4 - Types of Renewable energy resources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I Unit : 3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4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</a:t>
                      </a: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omponents of Agriculture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solidFill>
                            <a:srgbClr val="FF0000"/>
                          </a:solidFill>
                          <a:latin typeface="Bookman Old Style"/>
                          <a:ea typeface="Calibri"/>
                          <a:cs typeface="Latha"/>
                        </a:rPr>
                        <a:t>Resources and Industries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123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148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152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18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813374"/>
              </p:ext>
            </p:extLst>
          </p:nvPr>
        </p:nvGraphicFramePr>
        <p:xfrm>
          <a:off x="228600" y="914400"/>
          <a:ext cx="8001000" cy="5252362"/>
        </p:xfrm>
        <a:graphic>
          <a:graphicData uri="http://schemas.openxmlformats.org/drawingml/2006/table">
            <a:tbl>
              <a:tblPr/>
              <a:tblGrid>
                <a:gridCol w="1936377"/>
                <a:gridCol w="2254623"/>
                <a:gridCol w="609600"/>
                <a:gridCol w="990600"/>
                <a:gridCol w="1676400"/>
                <a:gridCol w="533400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Locates areas / regions known for production of coal, iron ore, petroleum, rice, wheat, tea, coffee, rubber, cotton textile on the map of India.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C1 - Regions known for production of coal, C2 - Regions known for production of iron ore,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C3 - Regions known for production of petroleum,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C4 - Regions known for production of rice, C5 - Regions known for production of wheat,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C6 - Regions known for production of tea, coffee and Rubber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C7 - Regions known for production of Cotton textile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4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3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Resources and Industries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Components of Agriculture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 dirty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151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151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133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134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43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943817"/>
              </p:ext>
            </p:extLst>
          </p:nvPr>
        </p:nvGraphicFramePr>
        <p:xfrm>
          <a:off x="228600" y="914400"/>
          <a:ext cx="8153400" cy="5331610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676400"/>
                <a:gridCol w="1143000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</a:t>
                      </a:r>
                      <a:endParaRPr lang="en-IN" sz="1600" b="1" dirty="0" smtClean="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 smtClean="0">
                          <a:latin typeface="Bookman Old Style"/>
                          <a:ea typeface="Calibri"/>
                          <a:cs typeface="Latha"/>
                        </a:rPr>
                        <a:t>No</a:t>
                      </a: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Defines important terms in geography such as resource, renewable and non- renewable resources, subsistence agriculture, plantation, shifting agriculture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C1 - Resource,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 C2 - Renewable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C3-  Non- renewable resources,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C4 - Subsistence agriculture,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C5 - Plantation,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C6- Shifting agriculture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4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3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Resources and Industries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Components of Agriculture 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144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152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148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131 &amp;132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135 &amp;136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132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0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561764"/>
              </p:ext>
            </p:extLst>
          </p:nvPr>
        </p:nvGraphicFramePr>
        <p:xfrm>
          <a:off x="228600" y="990600"/>
          <a:ext cx="8001000" cy="5579164"/>
        </p:xfrm>
        <a:graphic>
          <a:graphicData uri="http://schemas.openxmlformats.org/drawingml/2006/table">
            <a:tbl>
              <a:tblPr/>
              <a:tblGrid>
                <a:gridCol w="1936377"/>
                <a:gridCol w="2026023"/>
                <a:gridCol w="533400"/>
                <a:gridCol w="838200"/>
                <a:gridCol w="1447800"/>
                <a:gridCol w="1219200"/>
              </a:tblGrid>
              <a:tr h="75879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Definition of LO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Content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Std.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Vol. &amp; Unit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Title of the Lesson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b="1" dirty="0">
                          <a:latin typeface="Bookman Old Style"/>
                          <a:ea typeface="Calibri"/>
                          <a:cs typeface="Latha"/>
                        </a:rPr>
                        <a:t>Page No.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12216" marR="12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02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Classifies types of resources, minerals, farming e.g. subsistence and commercial farming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C1- Types of resources,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C2 - Types of minerals, C3 - Types of farming 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endParaRPr lang="en-IN" sz="1600">
                        <a:latin typeface="Bookman Old Style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4 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3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Resources and Industries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Components of Agriculture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144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145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131 &amp; 132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0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Compares areas growing rice and wheat on the map of India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C1 - R</a:t>
                      </a:r>
                      <a:r>
                        <a:rPr lang="en-IN" sz="1600" dirty="0">
                          <a:latin typeface="Calibri"/>
                          <a:ea typeface="Calibri"/>
                          <a:cs typeface="Latha"/>
                        </a:rPr>
                        <a:t>ice and wheat growing areas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3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Components of Agriculture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133 &amp; 134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7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latin typeface="Bookman Old Style"/>
                          <a:ea typeface="Calibri"/>
                          <a:cs typeface="Bookman Old Style"/>
                        </a:rPr>
                        <a:t>Explains factors responsible for production of different crops in India </a:t>
                      </a:r>
                      <a:endParaRPr lang="en-US" sz="1600" dirty="0">
                        <a:solidFill>
                          <a:srgbClr val="000000"/>
                        </a:solidFill>
                        <a:latin typeface="Bookman Old Style"/>
                        <a:ea typeface="Calibri"/>
                        <a:cs typeface="Bookman Old Style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C1 - F</a:t>
                      </a:r>
                      <a:r>
                        <a:rPr lang="en-IN" sz="1600">
                          <a:latin typeface="Calibri"/>
                          <a:ea typeface="Calibri"/>
                          <a:cs typeface="Latha"/>
                        </a:rPr>
                        <a:t>actors responsible for production of different crops in India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X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Unit : 3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>
                          <a:latin typeface="Bookman Old Style"/>
                          <a:ea typeface="Calibri"/>
                          <a:cs typeface="Latha"/>
                        </a:rPr>
                        <a:t>Components of Agriculture</a:t>
                      </a:r>
                      <a:endParaRPr lang="en-US" sz="160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9080" algn="l"/>
                        </a:tabLst>
                      </a:pPr>
                      <a:r>
                        <a:rPr lang="en-IN" sz="1600" dirty="0">
                          <a:latin typeface="Bookman Old Style"/>
                          <a:ea typeface="Calibri"/>
                          <a:cs typeface="Latha"/>
                        </a:rPr>
                        <a:t>131</a:t>
                      </a:r>
                      <a:endParaRPr lang="en-US" sz="1600" dirty="0">
                        <a:latin typeface="Calibri"/>
                        <a:ea typeface="Calibri"/>
                        <a:cs typeface="Latha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100" b="1" dirty="0" smtClean="0"/>
              <a:t>Draft LO’s Covered in X Standard </a:t>
            </a:r>
            <a:r>
              <a:rPr lang="en-US" sz="3100" b="1" dirty="0" smtClean="0"/>
              <a:t>-Geography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55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310</TotalTime>
  <Words>2773</Words>
  <Application>Microsoft Office PowerPoint</Application>
  <PresentationFormat>On-screen Show (4:3)</PresentationFormat>
  <Paragraphs>720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Adjacency</vt:lpstr>
      <vt:lpstr>SOCIAL SCIENCE – Class – X Nas </vt:lpstr>
      <vt:lpstr>Geography</vt:lpstr>
      <vt:lpstr>Draft LO’s Covered in IX Standard -Geography</vt:lpstr>
      <vt:lpstr>Draft LO’s Covered in IX Standard -Geography</vt:lpstr>
      <vt:lpstr>Draft LO’s Covered in IX Standard -Geography</vt:lpstr>
      <vt:lpstr>Draft LO’s Covered in X Standard -Geography</vt:lpstr>
      <vt:lpstr>Draft LO’s Covered in X Standard -Geography</vt:lpstr>
      <vt:lpstr>Draft LO’s Covered in X Standard -Geography</vt:lpstr>
      <vt:lpstr>Draft LO’s Covered in X Standard -Geography</vt:lpstr>
      <vt:lpstr>Draft LO’s Covered in X Standard -Geography</vt:lpstr>
      <vt:lpstr>Draft LO’s Covered in X Standard -Geography</vt:lpstr>
      <vt:lpstr>History</vt:lpstr>
      <vt:lpstr>Draft LO’s Covered in IX Standard TN Syllabus </vt:lpstr>
      <vt:lpstr>PowerPoint Presentation</vt:lpstr>
      <vt:lpstr>Draft LO’s Covered in X Standard TN Syllabus </vt:lpstr>
      <vt:lpstr>Draft LO’s Covered in X Standard TN Syllabus </vt:lpstr>
      <vt:lpstr>Draft LO’s Covered in X Standard TN Syllabus </vt:lpstr>
      <vt:lpstr>Draft LO’s Covered in X Standard TN Syllabus </vt:lpstr>
      <vt:lpstr>PowerPoint Presentation</vt:lpstr>
      <vt:lpstr>PowerPoint Presentation</vt:lpstr>
      <vt:lpstr>PowerPoint Presentation</vt:lpstr>
      <vt:lpstr>MAIN THEMES OF LO IN IX &amp; X HISTORY </vt:lpstr>
      <vt:lpstr>NAS – PREVIOUS QUESTION ANALYSIS </vt:lpstr>
      <vt:lpstr>Civics</vt:lpstr>
      <vt:lpstr>Economics</vt:lpstr>
      <vt:lpstr>Draft LO’s Covered in X Standard -Civics / Political Science</vt:lpstr>
      <vt:lpstr>Draft LO’s Covered in X Standard -Civics / Political Science</vt:lpstr>
      <vt:lpstr>Draft LO’s Covered in X Standard -Civics / Political Science</vt:lpstr>
      <vt:lpstr>Draft LO’s Covered in X Standard -Civics / Political Science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</dc:creator>
  <cp:lastModifiedBy>ELCOT</cp:lastModifiedBy>
  <cp:revision>49</cp:revision>
  <dcterms:created xsi:type="dcterms:W3CDTF">2006-08-16T00:00:00Z</dcterms:created>
  <dcterms:modified xsi:type="dcterms:W3CDTF">2020-02-01T12:37:49Z</dcterms:modified>
</cp:coreProperties>
</file>